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7" r:id="rId3"/>
    <p:sldId id="260" r:id="rId4"/>
    <p:sldId id="259" r:id="rId5"/>
    <p:sldId id="268" r:id="rId6"/>
    <p:sldId id="264" r:id="rId7"/>
    <p:sldId id="265" r:id="rId8"/>
    <p:sldId id="269" r:id="rId9"/>
    <p:sldId id="266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DC775-8231-45AE-853F-B469F8B10EBF}" type="datetimeFigureOut">
              <a:rPr lang="de-DE" smtClean="0"/>
              <a:pPr/>
              <a:t>16.01.2019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6FAB1-A396-48A2-B30A-C97654805DB1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8726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16FAB1-A396-48A2-B30A-C97654805DB1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648867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473EA-2C00-4276-9433-688D2015029F}" type="datetimeFigureOut">
              <a:rPr lang="de-DE" smtClean="0"/>
              <a:pPr/>
              <a:t>16.01.2019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8B445-145A-4814-A6E4-B836FBA47787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473EA-2C00-4276-9433-688D2015029F}" type="datetimeFigureOut">
              <a:rPr lang="de-DE" smtClean="0"/>
              <a:pPr/>
              <a:t>16.01.2019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8B445-145A-4814-A6E4-B836FBA47787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473EA-2C00-4276-9433-688D2015029F}" type="datetimeFigureOut">
              <a:rPr lang="de-DE" smtClean="0"/>
              <a:pPr/>
              <a:t>16.01.2019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8B445-145A-4814-A6E4-B836FBA47787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473EA-2C00-4276-9433-688D2015029F}" type="datetimeFigureOut">
              <a:rPr lang="de-DE" smtClean="0"/>
              <a:pPr/>
              <a:t>16.01.2019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8B445-145A-4814-A6E4-B836FBA47787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473EA-2C00-4276-9433-688D2015029F}" type="datetimeFigureOut">
              <a:rPr lang="de-DE" smtClean="0"/>
              <a:pPr/>
              <a:t>16.01.2019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8B445-145A-4814-A6E4-B836FBA47787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473EA-2C00-4276-9433-688D2015029F}" type="datetimeFigureOut">
              <a:rPr lang="de-DE" smtClean="0"/>
              <a:pPr/>
              <a:t>16.01.2019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8B445-145A-4814-A6E4-B836FBA47787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473EA-2C00-4276-9433-688D2015029F}" type="datetimeFigureOut">
              <a:rPr lang="de-DE" smtClean="0"/>
              <a:pPr/>
              <a:t>16.01.2019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8B445-145A-4814-A6E4-B836FBA47787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473EA-2C00-4276-9433-688D2015029F}" type="datetimeFigureOut">
              <a:rPr lang="de-DE" smtClean="0"/>
              <a:pPr/>
              <a:t>16.01.2019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8B445-145A-4814-A6E4-B836FBA47787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473EA-2C00-4276-9433-688D2015029F}" type="datetimeFigureOut">
              <a:rPr lang="de-DE" smtClean="0"/>
              <a:pPr/>
              <a:t>16.01.2019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8B445-145A-4814-A6E4-B836FBA47787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473EA-2C00-4276-9433-688D2015029F}" type="datetimeFigureOut">
              <a:rPr lang="de-DE" smtClean="0"/>
              <a:pPr/>
              <a:t>16.01.2019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8B445-145A-4814-A6E4-B836FBA47787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473EA-2C00-4276-9433-688D2015029F}" type="datetimeFigureOut">
              <a:rPr lang="de-DE" smtClean="0"/>
              <a:pPr/>
              <a:t>16.01.2019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8B445-145A-4814-A6E4-B836FBA47787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473EA-2C00-4276-9433-688D2015029F}" type="datetimeFigureOut">
              <a:rPr lang="de-DE" smtClean="0"/>
              <a:pPr/>
              <a:t>16.01.2019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8B445-145A-4814-A6E4-B836FBA47787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576" y="1124744"/>
            <a:ext cx="7772400" cy="4464496"/>
          </a:xfrm>
        </p:spPr>
        <p:txBody>
          <a:bodyPr>
            <a:normAutofit/>
          </a:bodyPr>
          <a:lstStyle/>
          <a:p>
            <a:r>
              <a:rPr lang="sv-SE" dirty="0"/>
              <a:t>Föråldrade </a:t>
            </a:r>
            <a:r>
              <a:rPr lang="sv-SE" dirty="0" smtClean="0"/>
              <a:t>riktlinjer, föreskrifter och tekniska begränsningar</a:t>
            </a:r>
            <a:br>
              <a:rPr lang="sv-SE" dirty="0" smtClean="0"/>
            </a:br>
            <a:r>
              <a:rPr lang="sv-SE" dirty="0"/>
              <a:t/>
            </a:r>
            <a:br>
              <a:rPr lang="sv-SE" dirty="0"/>
            </a:br>
            <a:r>
              <a:rPr lang="sv-SE" dirty="0" smtClean="0"/>
              <a:t/>
            </a:r>
            <a:br>
              <a:rPr lang="sv-SE" dirty="0" smtClean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Dipl.Ing. Bernd Töpperwien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52536" y="-1251520"/>
            <a:ext cx="10028709" cy="802296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7544" y="548680"/>
            <a:ext cx="453650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v-SE" sz="2800" b="1" dirty="0" smtClean="0"/>
              <a:t>Ljud, vad är det?</a:t>
            </a:r>
            <a:endParaRPr lang="sv-SE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1171780"/>
            <a:ext cx="8676456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 smtClean="0"/>
              <a:t>Ljud är ett brett spektrum av vibrationer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 smtClean="0"/>
              <a:t>Bedömning av hörbart ljudspektra i dBA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 smtClean="0"/>
              <a:t>Finns 3 område:</a:t>
            </a:r>
            <a:endParaRPr lang="sv-SE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331640" y="2471990"/>
            <a:ext cx="158417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v-SE" sz="2000" dirty="0" smtClean="0"/>
              <a:t>Infraljud</a:t>
            </a:r>
            <a:endParaRPr lang="sv-SE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6804248" y="2459276"/>
            <a:ext cx="158417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v-SE" sz="2000" dirty="0" smtClean="0"/>
              <a:t>Ultraljud</a:t>
            </a:r>
            <a:endParaRPr lang="sv-SE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3707904" y="2459276"/>
            <a:ext cx="230425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v-SE" sz="2000" dirty="0" smtClean="0"/>
              <a:t>Akustisk ljud</a:t>
            </a:r>
            <a:endParaRPr lang="sv-SE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755576" y="3320117"/>
            <a:ext cx="230425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2000" dirty="0" smtClean="0"/>
              <a:t>ohörbart</a:t>
            </a:r>
            <a:endParaRPr lang="sv-SE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3435871" y="3344584"/>
            <a:ext cx="251189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2000" dirty="0" smtClean="0"/>
              <a:t>hörbart ljud</a:t>
            </a:r>
            <a:endParaRPr lang="sv-SE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647564" y="5740716"/>
            <a:ext cx="252028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2000" dirty="0" smtClean="0"/>
              <a:t>Långa amplituder till 340 m</a:t>
            </a:r>
            <a:endParaRPr lang="sv-SE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6323806" y="3320117"/>
            <a:ext cx="230425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2000" dirty="0" smtClean="0"/>
              <a:t>ohörbart</a:t>
            </a:r>
            <a:endParaRPr lang="sv-SE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3438947" y="5740716"/>
            <a:ext cx="252028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2000" dirty="0" smtClean="0"/>
              <a:t>Medel amplituder från 17 m till 1,7 cm</a:t>
            </a:r>
            <a:endParaRPr lang="sv-SE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6251501" y="5747420"/>
            <a:ext cx="252028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2000" dirty="0" smtClean="0"/>
              <a:t>Korta amplituder mindre än 1,7 cm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xmlns="" val="99566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Ljud från Vindkraftverk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sz="1600" dirty="0" smtClean="0"/>
              <a:t>	</a:t>
            </a:r>
            <a:r>
              <a:rPr lang="de-DE" sz="1600" dirty="0"/>
              <a:t>	</a:t>
            </a:r>
            <a:endParaRPr lang="de-DE" sz="1600" dirty="0" smtClean="0"/>
          </a:p>
          <a:p>
            <a:pPr>
              <a:buNone/>
            </a:pPr>
            <a:r>
              <a:rPr lang="de-DE" sz="1600" dirty="0"/>
              <a:t>	</a:t>
            </a:r>
            <a:r>
              <a:rPr lang="sv-SE" sz="1600" dirty="0"/>
              <a:t>Föråldrade </a:t>
            </a:r>
            <a:r>
              <a:rPr lang="sv-SE" sz="1600" dirty="0" smtClean="0"/>
              <a:t>riktlinier, föreskrifter och </a:t>
            </a:r>
            <a:r>
              <a:rPr lang="sv-SE" sz="1600" dirty="0"/>
              <a:t>tekniska </a:t>
            </a:r>
            <a:r>
              <a:rPr lang="sv-SE" sz="1600" dirty="0" smtClean="0"/>
              <a:t>begränsningar för mega vindkraftverk ger stora hälsorisken för människor och djur.</a:t>
            </a:r>
            <a:r>
              <a:rPr lang="de-DE" sz="1600" dirty="0" smtClean="0"/>
              <a:t> </a:t>
            </a:r>
          </a:p>
          <a:p>
            <a:pPr>
              <a:buNone/>
            </a:pPr>
            <a:r>
              <a:rPr lang="de-DE" sz="1600" dirty="0"/>
              <a:t>	</a:t>
            </a:r>
          </a:p>
          <a:p>
            <a:pPr>
              <a:buNone/>
            </a:pPr>
            <a:r>
              <a:rPr lang="de-DE" sz="1600" dirty="0" smtClean="0"/>
              <a:t>	Det är inte möjligt att endast väga in dBA. Det finns fyra olika ljudfält i förhållande till vinfkraftverk:</a:t>
            </a:r>
          </a:p>
          <a:p>
            <a:pPr>
              <a:buNone/>
            </a:pPr>
            <a:endParaRPr lang="de-DE" sz="1600" dirty="0"/>
          </a:p>
          <a:p>
            <a:pPr lvl="0"/>
            <a:r>
              <a:rPr lang="de-DE" sz="1600" dirty="0" smtClean="0"/>
              <a:t>Hörbart ljud som uppstår när vingerna passerar tornet, „wusch, wusch, wusch…“</a:t>
            </a:r>
            <a:endParaRPr lang="de-DE" sz="1600" dirty="0"/>
          </a:p>
          <a:p>
            <a:pPr lvl="0"/>
            <a:r>
              <a:rPr lang="de-DE" sz="1600" dirty="0" smtClean="0"/>
              <a:t>Lågfrekvent ljud under </a:t>
            </a:r>
            <a:r>
              <a:rPr lang="de-DE" sz="1600" dirty="0"/>
              <a:t>63 Hz, </a:t>
            </a:r>
            <a:r>
              <a:rPr lang="de-DE" sz="1600" dirty="0" smtClean="0"/>
              <a:t>vilkett ger byggnadsvibrationer och surrande ljud (hörbart)</a:t>
            </a:r>
            <a:endParaRPr lang="de-DE" sz="1600" dirty="0"/>
          </a:p>
          <a:p>
            <a:pPr lvl="0"/>
            <a:r>
              <a:rPr lang="de-DE" sz="1600" dirty="0" smtClean="0"/>
              <a:t>Infraljud, icke-hörbar</a:t>
            </a:r>
            <a:r>
              <a:rPr lang="de-DE" sz="1600" dirty="0"/>
              <a:t>, </a:t>
            </a:r>
            <a:r>
              <a:rPr lang="de-DE" sz="1600" dirty="0" smtClean="0"/>
              <a:t>mellan </a:t>
            </a:r>
            <a:r>
              <a:rPr lang="de-DE" sz="1600" dirty="0"/>
              <a:t>0-20 </a:t>
            </a:r>
            <a:r>
              <a:rPr lang="de-DE" sz="1600" dirty="0" smtClean="0"/>
              <a:t>Hz, påverkar sinnena</a:t>
            </a:r>
            <a:endParaRPr lang="de-DE" sz="1600" dirty="0"/>
          </a:p>
          <a:p>
            <a:pPr lvl="0"/>
            <a:r>
              <a:rPr lang="de-DE" sz="1600" dirty="0" smtClean="0"/>
              <a:t>Vibration i berggrund (lågfrekvent och infraljuds område) som orsakas av tornets vibrationer, de läggs till till andra ljud från vindkraftverket och förstärker detta. </a:t>
            </a:r>
          </a:p>
          <a:p>
            <a:pPr lvl="0"/>
            <a:endParaRPr lang="de-DE" sz="1600" b="1" dirty="0"/>
          </a:p>
          <a:p>
            <a:pPr lvl="0">
              <a:buNone/>
            </a:pPr>
            <a:r>
              <a:rPr lang="de-DE" sz="1600" b="1" dirty="0" smtClean="0">
                <a:sym typeface="Wingdings" pitchFamily="2" charset="2"/>
              </a:rPr>
              <a:t>   O</a:t>
            </a:r>
            <a:r>
              <a:rPr lang="sv-SE" sz="1600" b="1" dirty="0" smtClean="0">
                <a:sym typeface="Wingdings" pitchFamily="2" charset="2"/>
              </a:rPr>
              <a:t>medelbara </a:t>
            </a:r>
            <a:r>
              <a:rPr lang="sv-SE" sz="1600" b="1" dirty="0">
                <a:sym typeface="Wingdings" pitchFamily="2" charset="2"/>
              </a:rPr>
              <a:t>åtgärder </a:t>
            </a:r>
            <a:r>
              <a:rPr lang="sv-SE" sz="1600" b="1" dirty="0" smtClean="0">
                <a:sym typeface="Wingdings" pitchFamily="2" charset="2"/>
              </a:rPr>
              <a:t>av lagstiftaren är nodvändig för </a:t>
            </a:r>
            <a:r>
              <a:rPr lang="sv-SE" sz="1600" b="1" dirty="0">
                <a:sym typeface="Wingdings" pitchFamily="2" charset="2"/>
              </a:rPr>
              <a:t>att skydda </a:t>
            </a:r>
            <a:r>
              <a:rPr lang="sv-SE" sz="1600" b="1" dirty="0" smtClean="0">
                <a:sym typeface="Wingdings" pitchFamily="2" charset="2"/>
              </a:rPr>
              <a:t>allmänheten.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de-DE" altLang="de-DE" dirty="0">
                <a:latin typeface="Arial" charset="0"/>
                <a:cs typeface="Arial" charset="0"/>
              </a:rPr>
              <a:t>Realistiskt ljudutbredning</a:t>
            </a:r>
            <a:endParaRPr lang="de-DE" altLang="de-DE" dirty="0" smtClean="0">
              <a:latin typeface="Arial" charset="0"/>
              <a:cs typeface="Arial" charset="0"/>
            </a:endParaRPr>
          </a:p>
        </p:txBody>
      </p:sp>
      <p:pic>
        <p:nvPicPr>
          <p:cNvPr id="32772" name="Inhaltsplatzhalter 3" descr="Muensterlaender-Wahrzeichen-a32098299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429000"/>
            <a:ext cx="507840" cy="1541860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32773" name="Picture 3" descr="C:\Users\tfqs03\AppData\Local\Microsoft\Windows\Temporary Internet Files\Content.IE5\BYCGF672\MC90003012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1760" y="5445224"/>
            <a:ext cx="231775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3" descr="C:\Users\tfqs03\AppData\Local\Microsoft\Windows\Temporary Internet Files\Content.IE5\BYCGF672\MC90003012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5661248"/>
            <a:ext cx="2286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5" name="Picture 3" descr="C:\Users\tfqs03\AppData\Local\Microsoft\Windows\Temporary Internet Files\Content.IE5\BYCGF672\MC90003012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5805264"/>
            <a:ext cx="228600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468560" y="6309320"/>
            <a:ext cx="10009112" cy="375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8" name="Gerade Verbindung mit Pfeil 27"/>
          <p:cNvCxnSpPr/>
          <p:nvPr/>
        </p:nvCxnSpPr>
        <p:spPr bwMode="auto">
          <a:xfrm flipH="1">
            <a:off x="179512" y="4941168"/>
            <a:ext cx="541908" cy="1368152"/>
          </a:xfrm>
          <a:prstGeom prst="straightConnector1">
            <a:avLst/>
          </a:prstGeom>
          <a:ln w="317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mit Pfeil 28"/>
          <p:cNvCxnSpPr/>
          <p:nvPr/>
        </p:nvCxnSpPr>
        <p:spPr bwMode="auto">
          <a:xfrm>
            <a:off x="827584" y="4941168"/>
            <a:ext cx="576262" cy="1368425"/>
          </a:xfrm>
          <a:prstGeom prst="straightConnector1">
            <a:avLst/>
          </a:prstGeom>
          <a:ln w="317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784" name="Picture 3" descr="C:\Users\tfqs03\AppData\Local\Microsoft\Windows\Temporary Internet Files\Content.IE5\BYCGF672\MC90003012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4797152"/>
            <a:ext cx="23018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85" name="Picture 3" descr="C:\Users\tfqs03\AppData\Local\Microsoft\Windows\Temporary Internet Files\Content.IE5\BYCGF672\MC90003012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9712" y="5157192"/>
            <a:ext cx="230188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pieren 40"/>
          <p:cNvGrpSpPr>
            <a:grpSpLocks/>
          </p:cNvGrpSpPr>
          <p:nvPr/>
        </p:nvGrpSpPr>
        <p:grpSpPr bwMode="auto">
          <a:xfrm>
            <a:off x="467544" y="3429000"/>
            <a:ext cx="8676455" cy="3072681"/>
            <a:chOff x="805520" y="3338379"/>
            <a:chExt cx="8623740" cy="3118850"/>
          </a:xfrm>
        </p:grpSpPr>
        <p:sp>
          <p:nvSpPr>
            <p:cNvPr id="12" name="Ellipse 11"/>
            <p:cNvSpPr/>
            <p:nvPr/>
          </p:nvSpPr>
          <p:spPr bwMode="auto">
            <a:xfrm>
              <a:off x="805520" y="3338379"/>
              <a:ext cx="572563" cy="853061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pic>
          <p:nvPicPr>
            <p:cNvPr id="32835" name="Picture 2" descr="C:\Users\tfqs03\AppData\Local\Microsoft\Windows\Temporary Internet Files\Content.IE5\K36WEBWW\MC900434233[1].wmf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103724" y="5141610"/>
              <a:ext cx="2325536" cy="13156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uppieren 39"/>
          <p:cNvGrpSpPr>
            <a:grpSpLocks/>
          </p:cNvGrpSpPr>
          <p:nvPr/>
        </p:nvGrpSpPr>
        <p:grpSpPr bwMode="auto">
          <a:xfrm>
            <a:off x="-469125" y="4941168"/>
            <a:ext cx="8353493" cy="1411288"/>
            <a:chOff x="1882601" y="4634548"/>
            <a:chExt cx="9448618" cy="1411147"/>
          </a:xfrm>
        </p:grpSpPr>
        <p:sp>
          <p:nvSpPr>
            <p:cNvPr id="34" name="Freihandform 33"/>
            <p:cNvSpPr/>
            <p:nvPr/>
          </p:nvSpPr>
          <p:spPr bwMode="auto">
            <a:xfrm>
              <a:off x="3374932" y="4634548"/>
              <a:ext cx="7956287" cy="1411147"/>
            </a:xfrm>
            <a:custGeom>
              <a:avLst/>
              <a:gdLst>
                <a:gd name="connsiteX0" fmla="*/ 0 w 6547556"/>
                <a:gd name="connsiteY0" fmla="*/ 0 h 1727200"/>
                <a:gd name="connsiteX1" fmla="*/ 124178 w 6547556"/>
                <a:gd name="connsiteY1" fmla="*/ 22578 h 1727200"/>
                <a:gd name="connsiteX2" fmla="*/ 158045 w 6547556"/>
                <a:gd name="connsiteY2" fmla="*/ 45156 h 1727200"/>
                <a:gd name="connsiteX3" fmla="*/ 259645 w 6547556"/>
                <a:gd name="connsiteY3" fmla="*/ 56445 h 1727200"/>
                <a:gd name="connsiteX4" fmla="*/ 349956 w 6547556"/>
                <a:gd name="connsiteY4" fmla="*/ 67734 h 1727200"/>
                <a:gd name="connsiteX5" fmla="*/ 417689 w 6547556"/>
                <a:gd name="connsiteY5" fmla="*/ 101600 h 1727200"/>
                <a:gd name="connsiteX6" fmla="*/ 440267 w 6547556"/>
                <a:gd name="connsiteY6" fmla="*/ 135467 h 1727200"/>
                <a:gd name="connsiteX7" fmla="*/ 519289 w 6547556"/>
                <a:gd name="connsiteY7" fmla="*/ 180622 h 1727200"/>
                <a:gd name="connsiteX8" fmla="*/ 620889 w 6547556"/>
                <a:gd name="connsiteY8" fmla="*/ 237067 h 1727200"/>
                <a:gd name="connsiteX9" fmla="*/ 632178 w 6547556"/>
                <a:gd name="connsiteY9" fmla="*/ 270934 h 1727200"/>
                <a:gd name="connsiteX10" fmla="*/ 699911 w 6547556"/>
                <a:gd name="connsiteY10" fmla="*/ 316089 h 1727200"/>
                <a:gd name="connsiteX11" fmla="*/ 722489 w 6547556"/>
                <a:gd name="connsiteY11" fmla="*/ 383822 h 1727200"/>
                <a:gd name="connsiteX12" fmla="*/ 767645 w 6547556"/>
                <a:gd name="connsiteY12" fmla="*/ 451556 h 1727200"/>
                <a:gd name="connsiteX13" fmla="*/ 869245 w 6547556"/>
                <a:gd name="connsiteY13" fmla="*/ 508000 h 1727200"/>
                <a:gd name="connsiteX14" fmla="*/ 936978 w 6547556"/>
                <a:gd name="connsiteY14" fmla="*/ 553156 h 1727200"/>
                <a:gd name="connsiteX15" fmla="*/ 970845 w 6547556"/>
                <a:gd name="connsiteY15" fmla="*/ 575734 h 1727200"/>
                <a:gd name="connsiteX16" fmla="*/ 1038578 w 6547556"/>
                <a:gd name="connsiteY16" fmla="*/ 677334 h 1727200"/>
                <a:gd name="connsiteX17" fmla="*/ 1072445 w 6547556"/>
                <a:gd name="connsiteY17" fmla="*/ 688622 h 1727200"/>
                <a:gd name="connsiteX18" fmla="*/ 1174045 w 6547556"/>
                <a:gd name="connsiteY18" fmla="*/ 756356 h 1727200"/>
                <a:gd name="connsiteX19" fmla="*/ 1264356 w 6547556"/>
                <a:gd name="connsiteY19" fmla="*/ 857956 h 1727200"/>
                <a:gd name="connsiteX20" fmla="*/ 1298223 w 6547556"/>
                <a:gd name="connsiteY20" fmla="*/ 880534 h 1727200"/>
                <a:gd name="connsiteX21" fmla="*/ 1354667 w 6547556"/>
                <a:gd name="connsiteY21" fmla="*/ 936978 h 1727200"/>
                <a:gd name="connsiteX22" fmla="*/ 1388534 w 6547556"/>
                <a:gd name="connsiteY22" fmla="*/ 1004711 h 1727200"/>
                <a:gd name="connsiteX23" fmla="*/ 1467556 w 6547556"/>
                <a:gd name="connsiteY23" fmla="*/ 1095022 h 1727200"/>
                <a:gd name="connsiteX24" fmla="*/ 1501423 w 6547556"/>
                <a:gd name="connsiteY24" fmla="*/ 1083734 h 1727200"/>
                <a:gd name="connsiteX25" fmla="*/ 1614311 w 6547556"/>
                <a:gd name="connsiteY25" fmla="*/ 1140178 h 1727200"/>
                <a:gd name="connsiteX26" fmla="*/ 1648178 w 6547556"/>
                <a:gd name="connsiteY26" fmla="*/ 1162756 h 1727200"/>
                <a:gd name="connsiteX27" fmla="*/ 1715911 w 6547556"/>
                <a:gd name="connsiteY27" fmla="*/ 1185334 h 1727200"/>
                <a:gd name="connsiteX28" fmla="*/ 1761067 w 6547556"/>
                <a:gd name="connsiteY28" fmla="*/ 1196622 h 1727200"/>
                <a:gd name="connsiteX29" fmla="*/ 1794934 w 6547556"/>
                <a:gd name="connsiteY29" fmla="*/ 1207911 h 1727200"/>
                <a:gd name="connsiteX30" fmla="*/ 1851378 w 6547556"/>
                <a:gd name="connsiteY30" fmla="*/ 1253067 h 1727200"/>
                <a:gd name="connsiteX31" fmla="*/ 1885245 w 6547556"/>
                <a:gd name="connsiteY31" fmla="*/ 1286934 h 1727200"/>
                <a:gd name="connsiteX32" fmla="*/ 1986845 w 6547556"/>
                <a:gd name="connsiteY32" fmla="*/ 1343378 h 1727200"/>
                <a:gd name="connsiteX33" fmla="*/ 2054578 w 6547556"/>
                <a:gd name="connsiteY33" fmla="*/ 1388534 h 1727200"/>
                <a:gd name="connsiteX34" fmla="*/ 2088445 w 6547556"/>
                <a:gd name="connsiteY34" fmla="*/ 1411111 h 1727200"/>
                <a:gd name="connsiteX35" fmla="*/ 2111023 w 6547556"/>
                <a:gd name="connsiteY35" fmla="*/ 1444978 h 1727200"/>
                <a:gd name="connsiteX36" fmla="*/ 2144889 w 6547556"/>
                <a:gd name="connsiteY36" fmla="*/ 1456267 h 1727200"/>
                <a:gd name="connsiteX37" fmla="*/ 2257778 w 6547556"/>
                <a:gd name="connsiteY37" fmla="*/ 1501422 h 1727200"/>
                <a:gd name="connsiteX38" fmla="*/ 2506134 w 6547556"/>
                <a:gd name="connsiteY38" fmla="*/ 1535289 h 1727200"/>
                <a:gd name="connsiteX39" fmla="*/ 2562578 w 6547556"/>
                <a:gd name="connsiteY39" fmla="*/ 1546578 h 1727200"/>
                <a:gd name="connsiteX40" fmla="*/ 2596445 w 6547556"/>
                <a:gd name="connsiteY40" fmla="*/ 1557867 h 1727200"/>
                <a:gd name="connsiteX41" fmla="*/ 2788356 w 6547556"/>
                <a:gd name="connsiteY41" fmla="*/ 1569156 h 1727200"/>
                <a:gd name="connsiteX42" fmla="*/ 2889956 w 6547556"/>
                <a:gd name="connsiteY42" fmla="*/ 1591734 h 1727200"/>
                <a:gd name="connsiteX43" fmla="*/ 2923823 w 6547556"/>
                <a:gd name="connsiteY43" fmla="*/ 1603022 h 1727200"/>
                <a:gd name="connsiteX44" fmla="*/ 3014134 w 6547556"/>
                <a:gd name="connsiteY44" fmla="*/ 1625600 h 1727200"/>
                <a:gd name="connsiteX45" fmla="*/ 3115734 w 6547556"/>
                <a:gd name="connsiteY45" fmla="*/ 1670756 h 1727200"/>
                <a:gd name="connsiteX46" fmla="*/ 3149600 w 6547556"/>
                <a:gd name="connsiteY46" fmla="*/ 1682045 h 1727200"/>
                <a:gd name="connsiteX47" fmla="*/ 3454400 w 6547556"/>
                <a:gd name="connsiteY47" fmla="*/ 1704622 h 1727200"/>
                <a:gd name="connsiteX48" fmla="*/ 3962400 w 6547556"/>
                <a:gd name="connsiteY48" fmla="*/ 1693334 h 1727200"/>
                <a:gd name="connsiteX49" fmla="*/ 4075289 w 6547556"/>
                <a:gd name="connsiteY49" fmla="*/ 1704622 h 1727200"/>
                <a:gd name="connsiteX50" fmla="*/ 4730045 w 6547556"/>
                <a:gd name="connsiteY50" fmla="*/ 1727200 h 1727200"/>
                <a:gd name="connsiteX51" fmla="*/ 4955823 w 6547556"/>
                <a:gd name="connsiteY51" fmla="*/ 1704622 h 1727200"/>
                <a:gd name="connsiteX52" fmla="*/ 5508978 w 6547556"/>
                <a:gd name="connsiteY52" fmla="*/ 1682045 h 1727200"/>
                <a:gd name="connsiteX53" fmla="*/ 5542845 w 6547556"/>
                <a:gd name="connsiteY53" fmla="*/ 1670756 h 1727200"/>
                <a:gd name="connsiteX54" fmla="*/ 5644445 w 6547556"/>
                <a:gd name="connsiteY54" fmla="*/ 1614311 h 1727200"/>
                <a:gd name="connsiteX55" fmla="*/ 5926667 w 6547556"/>
                <a:gd name="connsiteY55" fmla="*/ 1625600 h 1727200"/>
                <a:gd name="connsiteX56" fmla="*/ 6039556 w 6547556"/>
                <a:gd name="connsiteY56" fmla="*/ 1636889 h 1727200"/>
                <a:gd name="connsiteX57" fmla="*/ 6299200 w 6547556"/>
                <a:gd name="connsiteY57" fmla="*/ 1625600 h 1727200"/>
                <a:gd name="connsiteX58" fmla="*/ 6355645 w 6547556"/>
                <a:gd name="connsiteY58" fmla="*/ 1614311 h 1727200"/>
                <a:gd name="connsiteX59" fmla="*/ 6389511 w 6547556"/>
                <a:gd name="connsiteY59" fmla="*/ 1591734 h 1727200"/>
                <a:gd name="connsiteX60" fmla="*/ 6547556 w 6547556"/>
                <a:gd name="connsiteY60" fmla="*/ 1591734 h 172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6547556" h="1727200">
                  <a:moveTo>
                    <a:pt x="0" y="0"/>
                  </a:moveTo>
                  <a:cubicBezTo>
                    <a:pt x="31132" y="3892"/>
                    <a:pt x="89374" y="5176"/>
                    <a:pt x="124178" y="22578"/>
                  </a:cubicBezTo>
                  <a:cubicBezTo>
                    <a:pt x="136313" y="28646"/>
                    <a:pt x="144882" y="41865"/>
                    <a:pt x="158045" y="45156"/>
                  </a:cubicBezTo>
                  <a:cubicBezTo>
                    <a:pt x="191103" y="53420"/>
                    <a:pt x="225803" y="52464"/>
                    <a:pt x="259645" y="56445"/>
                  </a:cubicBezTo>
                  <a:lnTo>
                    <a:pt x="349956" y="67734"/>
                  </a:lnTo>
                  <a:cubicBezTo>
                    <a:pt x="377502" y="76915"/>
                    <a:pt x="395804" y="79714"/>
                    <a:pt x="417689" y="101600"/>
                  </a:cubicBezTo>
                  <a:cubicBezTo>
                    <a:pt x="427283" y="111194"/>
                    <a:pt x="430673" y="125873"/>
                    <a:pt x="440267" y="135467"/>
                  </a:cubicBezTo>
                  <a:cubicBezTo>
                    <a:pt x="459794" y="154994"/>
                    <a:pt x="497152" y="167340"/>
                    <a:pt x="519289" y="180622"/>
                  </a:cubicBezTo>
                  <a:cubicBezTo>
                    <a:pt x="616335" y="238849"/>
                    <a:pt x="552768" y="214359"/>
                    <a:pt x="620889" y="237067"/>
                  </a:cubicBezTo>
                  <a:cubicBezTo>
                    <a:pt x="624652" y="248356"/>
                    <a:pt x="625577" y="261033"/>
                    <a:pt x="632178" y="270934"/>
                  </a:cubicBezTo>
                  <a:cubicBezTo>
                    <a:pt x="656338" y="307173"/>
                    <a:pt x="664406" y="304254"/>
                    <a:pt x="699911" y="316089"/>
                  </a:cubicBezTo>
                  <a:cubicBezTo>
                    <a:pt x="707437" y="338667"/>
                    <a:pt x="709288" y="364020"/>
                    <a:pt x="722489" y="383822"/>
                  </a:cubicBezTo>
                  <a:lnTo>
                    <a:pt x="767645" y="451556"/>
                  </a:lnTo>
                  <a:cubicBezTo>
                    <a:pt x="789826" y="484827"/>
                    <a:pt x="833954" y="496236"/>
                    <a:pt x="869245" y="508000"/>
                  </a:cubicBezTo>
                  <a:lnTo>
                    <a:pt x="936978" y="553156"/>
                  </a:lnTo>
                  <a:lnTo>
                    <a:pt x="970845" y="575734"/>
                  </a:lnTo>
                  <a:cubicBezTo>
                    <a:pt x="993401" y="643402"/>
                    <a:pt x="979105" y="643350"/>
                    <a:pt x="1038578" y="677334"/>
                  </a:cubicBezTo>
                  <a:cubicBezTo>
                    <a:pt x="1048910" y="683238"/>
                    <a:pt x="1061156" y="684859"/>
                    <a:pt x="1072445" y="688622"/>
                  </a:cubicBezTo>
                  <a:lnTo>
                    <a:pt x="1174045" y="756356"/>
                  </a:lnTo>
                  <a:cubicBezTo>
                    <a:pt x="1316268" y="851171"/>
                    <a:pt x="1196491" y="790091"/>
                    <a:pt x="1264356" y="857956"/>
                  </a:cubicBezTo>
                  <a:cubicBezTo>
                    <a:pt x="1273950" y="867550"/>
                    <a:pt x="1286934" y="873008"/>
                    <a:pt x="1298223" y="880534"/>
                  </a:cubicBezTo>
                  <a:cubicBezTo>
                    <a:pt x="1358427" y="970842"/>
                    <a:pt x="1279409" y="861720"/>
                    <a:pt x="1354667" y="936978"/>
                  </a:cubicBezTo>
                  <a:cubicBezTo>
                    <a:pt x="1392252" y="974563"/>
                    <a:pt x="1365581" y="963396"/>
                    <a:pt x="1388534" y="1004711"/>
                  </a:cubicBezTo>
                  <a:cubicBezTo>
                    <a:pt x="1427271" y="1074439"/>
                    <a:pt x="1418083" y="1062041"/>
                    <a:pt x="1467556" y="1095022"/>
                  </a:cubicBezTo>
                  <a:cubicBezTo>
                    <a:pt x="1478845" y="1091259"/>
                    <a:pt x="1489523" y="1083734"/>
                    <a:pt x="1501423" y="1083734"/>
                  </a:cubicBezTo>
                  <a:cubicBezTo>
                    <a:pt x="1546100" y="1083734"/>
                    <a:pt x="1580546" y="1117668"/>
                    <a:pt x="1614311" y="1140178"/>
                  </a:cubicBezTo>
                  <a:lnTo>
                    <a:pt x="1648178" y="1162756"/>
                  </a:lnTo>
                  <a:cubicBezTo>
                    <a:pt x="1667980" y="1175957"/>
                    <a:pt x="1693333" y="1177808"/>
                    <a:pt x="1715911" y="1185334"/>
                  </a:cubicBezTo>
                  <a:cubicBezTo>
                    <a:pt x="1730630" y="1190240"/>
                    <a:pt x="1746149" y="1192360"/>
                    <a:pt x="1761067" y="1196622"/>
                  </a:cubicBezTo>
                  <a:cubicBezTo>
                    <a:pt x="1772509" y="1199891"/>
                    <a:pt x="1783645" y="1204148"/>
                    <a:pt x="1794934" y="1207911"/>
                  </a:cubicBezTo>
                  <a:cubicBezTo>
                    <a:pt x="1845425" y="1283652"/>
                    <a:pt x="1785946" y="1209446"/>
                    <a:pt x="1851378" y="1253067"/>
                  </a:cubicBezTo>
                  <a:cubicBezTo>
                    <a:pt x="1864662" y="1261923"/>
                    <a:pt x="1872643" y="1277132"/>
                    <a:pt x="1885245" y="1286934"/>
                  </a:cubicBezTo>
                  <a:cubicBezTo>
                    <a:pt x="1943470" y="1332220"/>
                    <a:pt x="1935747" y="1326345"/>
                    <a:pt x="1986845" y="1343378"/>
                  </a:cubicBezTo>
                  <a:lnTo>
                    <a:pt x="2054578" y="1388534"/>
                  </a:lnTo>
                  <a:lnTo>
                    <a:pt x="2088445" y="1411111"/>
                  </a:lnTo>
                  <a:cubicBezTo>
                    <a:pt x="2095971" y="1422400"/>
                    <a:pt x="2100428" y="1436502"/>
                    <a:pt x="2111023" y="1444978"/>
                  </a:cubicBezTo>
                  <a:cubicBezTo>
                    <a:pt x="2120315" y="1452412"/>
                    <a:pt x="2134246" y="1450945"/>
                    <a:pt x="2144889" y="1456267"/>
                  </a:cubicBezTo>
                  <a:cubicBezTo>
                    <a:pt x="2228538" y="1498092"/>
                    <a:pt x="2111218" y="1466938"/>
                    <a:pt x="2257778" y="1501422"/>
                  </a:cubicBezTo>
                  <a:cubicBezTo>
                    <a:pt x="2378564" y="1529842"/>
                    <a:pt x="2375565" y="1524408"/>
                    <a:pt x="2506134" y="1535289"/>
                  </a:cubicBezTo>
                  <a:cubicBezTo>
                    <a:pt x="2524949" y="1539052"/>
                    <a:pt x="2543964" y="1541924"/>
                    <a:pt x="2562578" y="1546578"/>
                  </a:cubicBezTo>
                  <a:cubicBezTo>
                    <a:pt x="2574122" y="1549464"/>
                    <a:pt x="2584604" y="1556683"/>
                    <a:pt x="2596445" y="1557867"/>
                  </a:cubicBezTo>
                  <a:cubicBezTo>
                    <a:pt x="2660208" y="1564243"/>
                    <a:pt x="2724386" y="1565393"/>
                    <a:pt x="2788356" y="1569156"/>
                  </a:cubicBezTo>
                  <a:cubicBezTo>
                    <a:pt x="2864590" y="1594567"/>
                    <a:pt x="2770760" y="1565247"/>
                    <a:pt x="2889956" y="1591734"/>
                  </a:cubicBezTo>
                  <a:cubicBezTo>
                    <a:pt x="2901572" y="1594315"/>
                    <a:pt x="2912279" y="1600136"/>
                    <a:pt x="2923823" y="1603022"/>
                  </a:cubicBezTo>
                  <a:lnTo>
                    <a:pt x="3014134" y="1625600"/>
                  </a:lnTo>
                  <a:cubicBezTo>
                    <a:pt x="3067802" y="1661380"/>
                    <a:pt x="3035128" y="1643887"/>
                    <a:pt x="3115734" y="1670756"/>
                  </a:cubicBezTo>
                  <a:lnTo>
                    <a:pt x="3149600" y="1682045"/>
                  </a:lnTo>
                  <a:cubicBezTo>
                    <a:pt x="3269216" y="1721918"/>
                    <a:pt x="3171593" y="1692839"/>
                    <a:pt x="3454400" y="1704622"/>
                  </a:cubicBezTo>
                  <a:cubicBezTo>
                    <a:pt x="3623733" y="1700859"/>
                    <a:pt x="3793025" y="1693334"/>
                    <a:pt x="3962400" y="1693334"/>
                  </a:cubicBezTo>
                  <a:cubicBezTo>
                    <a:pt x="4000217" y="1693334"/>
                    <a:pt x="4037508" y="1702955"/>
                    <a:pt x="4075289" y="1704622"/>
                  </a:cubicBezTo>
                  <a:lnTo>
                    <a:pt x="4730045" y="1727200"/>
                  </a:lnTo>
                  <a:cubicBezTo>
                    <a:pt x="4829679" y="1702291"/>
                    <a:pt x="4775442" y="1712947"/>
                    <a:pt x="4955823" y="1704622"/>
                  </a:cubicBezTo>
                  <a:lnTo>
                    <a:pt x="5508978" y="1682045"/>
                  </a:lnTo>
                  <a:cubicBezTo>
                    <a:pt x="5520267" y="1678282"/>
                    <a:pt x="5532443" y="1676535"/>
                    <a:pt x="5542845" y="1670756"/>
                  </a:cubicBezTo>
                  <a:cubicBezTo>
                    <a:pt x="5659297" y="1606060"/>
                    <a:pt x="5567813" y="1639855"/>
                    <a:pt x="5644445" y="1614311"/>
                  </a:cubicBezTo>
                  <a:lnTo>
                    <a:pt x="5926667" y="1625600"/>
                  </a:lnTo>
                  <a:cubicBezTo>
                    <a:pt x="5964423" y="1627757"/>
                    <a:pt x="6001739" y="1636889"/>
                    <a:pt x="6039556" y="1636889"/>
                  </a:cubicBezTo>
                  <a:cubicBezTo>
                    <a:pt x="6126186" y="1636889"/>
                    <a:pt x="6212652" y="1629363"/>
                    <a:pt x="6299200" y="1625600"/>
                  </a:cubicBezTo>
                  <a:cubicBezTo>
                    <a:pt x="6318015" y="1621837"/>
                    <a:pt x="6337679" y="1621048"/>
                    <a:pt x="6355645" y="1614311"/>
                  </a:cubicBezTo>
                  <a:cubicBezTo>
                    <a:pt x="6368348" y="1609547"/>
                    <a:pt x="6376037" y="1593319"/>
                    <a:pt x="6389511" y="1591734"/>
                  </a:cubicBezTo>
                  <a:cubicBezTo>
                    <a:pt x="6441832" y="1585579"/>
                    <a:pt x="6494874" y="1591734"/>
                    <a:pt x="6547556" y="1591734"/>
                  </a:cubicBezTo>
                </a:path>
              </a:pathLst>
            </a:custGeom>
            <a:ln w="762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17" name="Freihandform 16"/>
            <p:cNvSpPr/>
            <p:nvPr/>
          </p:nvSpPr>
          <p:spPr bwMode="auto">
            <a:xfrm>
              <a:off x="1882601" y="4634548"/>
              <a:ext cx="1222360" cy="1103203"/>
            </a:xfrm>
            <a:custGeom>
              <a:avLst/>
              <a:gdLst>
                <a:gd name="connsiteX0" fmla="*/ 1530626 w 1530626"/>
                <a:gd name="connsiteY0" fmla="*/ 0 h 1351721"/>
                <a:gd name="connsiteX1" fmla="*/ 1411357 w 1530626"/>
                <a:gd name="connsiteY1" fmla="*/ 19878 h 1351721"/>
                <a:gd name="connsiteX2" fmla="*/ 1292087 w 1530626"/>
                <a:gd name="connsiteY2" fmla="*/ 119269 h 1351721"/>
                <a:gd name="connsiteX3" fmla="*/ 1232452 w 1530626"/>
                <a:gd name="connsiteY3" fmla="*/ 159026 h 1351721"/>
                <a:gd name="connsiteX4" fmla="*/ 1133061 w 1530626"/>
                <a:gd name="connsiteY4" fmla="*/ 357808 h 1351721"/>
                <a:gd name="connsiteX5" fmla="*/ 1013791 w 1530626"/>
                <a:gd name="connsiteY5" fmla="*/ 457200 h 1351721"/>
                <a:gd name="connsiteX6" fmla="*/ 934278 w 1530626"/>
                <a:gd name="connsiteY6" fmla="*/ 576469 h 1351721"/>
                <a:gd name="connsiteX7" fmla="*/ 914400 w 1530626"/>
                <a:gd name="connsiteY7" fmla="*/ 636104 h 1351721"/>
                <a:gd name="connsiteX8" fmla="*/ 795130 w 1530626"/>
                <a:gd name="connsiteY8" fmla="*/ 715617 h 1351721"/>
                <a:gd name="connsiteX9" fmla="*/ 775252 w 1530626"/>
                <a:gd name="connsiteY9" fmla="*/ 775252 h 1351721"/>
                <a:gd name="connsiteX10" fmla="*/ 675861 w 1530626"/>
                <a:gd name="connsiteY10" fmla="*/ 894521 h 1351721"/>
                <a:gd name="connsiteX11" fmla="*/ 616226 w 1530626"/>
                <a:gd name="connsiteY11" fmla="*/ 934278 h 1351721"/>
                <a:gd name="connsiteX12" fmla="*/ 536713 w 1530626"/>
                <a:gd name="connsiteY12" fmla="*/ 1053547 h 1351721"/>
                <a:gd name="connsiteX13" fmla="*/ 496957 w 1530626"/>
                <a:gd name="connsiteY13" fmla="*/ 1113182 h 1351721"/>
                <a:gd name="connsiteX14" fmla="*/ 437322 w 1530626"/>
                <a:gd name="connsiteY14" fmla="*/ 1133060 h 1351721"/>
                <a:gd name="connsiteX15" fmla="*/ 318052 w 1530626"/>
                <a:gd name="connsiteY15" fmla="*/ 1212573 h 1351721"/>
                <a:gd name="connsiteX16" fmla="*/ 278296 w 1530626"/>
                <a:gd name="connsiteY16" fmla="*/ 1272208 h 1351721"/>
                <a:gd name="connsiteX17" fmla="*/ 159026 w 1530626"/>
                <a:gd name="connsiteY17" fmla="*/ 1351721 h 1351721"/>
                <a:gd name="connsiteX18" fmla="*/ 0 w 1530626"/>
                <a:gd name="connsiteY18" fmla="*/ 1351721 h 1351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530626" h="1351721">
                  <a:moveTo>
                    <a:pt x="1530626" y="0"/>
                  </a:moveTo>
                  <a:cubicBezTo>
                    <a:pt x="1490870" y="6626"/>
                    <a:pt x="1449593" y="7133"/>
                    <a:pt x="1411357" y="19878"/>
                  </a:cubicBezTo>
                  <a:cubicBezTo>
                    <a:pt x="1362002" y="36330"/>
                    <a:pt x="1328995" y="88512"/>
                    <a:pt x="1292087" y="119269"/>
                  </a:cubicBezTo>
                  <a:cubicBezTo>
                    <a:pt x="1273734" y="134564"/>
                    <a:pt x="1252330" y="145774"/>
                    <a:pt x="1232452" y="159026"/>
                  </a:cubicBezTo>
                  <a:cubicBezTo>
                    <a:pt x="1214517" y="230766"/>
                    <a:pt x="1204062" y="310473"/>
                    <a:pt x="1133061" y="357808"/>
                  </a:cubicBezTo>
                  <a:cubicBezTo>
                    <a:pt x="1080052" y="393147"/>
                    <a:pt x="1054999" y="404219"/>
                    <a:pt x="1013791" y="457200"/>
                  </a:cubicBezTo>
                  <a:cubicBezTo>
                    <a:pt x="984456" y="494916"/>
                    <a:pt x="934278" y="576469"/>
                    <a:pt x="934278" y="576469"/>
                  </a:cubicBezTo>
                  <a:cubicBezTo>
                    <a:pt x="927652" y="596347"/>
                    <a:pt x="929216" y="621288"/>
                    <a:pt x="914400" y="636104"/>
                  </a:cubicBezTo>
                  <a:cubicBezTo>
                    <a:pt x="880613" y="669891"/>
                    <a:pt x="795130" y="715617"/>
                    <a:pt x="795130" y="715617"/>
                  </a:cubicBezTo>
                  <a:cubicBezTo>
                    <a:pt x="788504" y="735495"/>
                    <a:pt x="784623" y="756511"/>
                    <a:pt x="775252" y="775252"/>
                  </a:cubicBezTo>
                  <a:cubicBezTo>
                    <a:pt x="752915" y="819927"/>
                    <a:pt x="713543" y="863119"/>
                    <a:pt x="675861" y="894521"/>
                  </a:cubicBezTo>
                  <a:cubicBezTo>
                    <a:pt x="657508" y="909816"/>
                    <a:pt x="636104" y="921026"/>
                    <a:pt x="616226" y="934278"/>
                  </a:cubicBezTo>
                  <a:lnTo>
                    <a:pt x="536713" y="1053547"/>
                  </a:lnTo>
                  <a:cubicBezTo>
                    <a:pt x="523461" y="1073425"/>
                    <a:pt x="519622" y="1105627"/>
                    <a:pt x="496957" y="1113182"/>
                  </a:cubicBezTo>
                  <a:lnTo>
                    <a:pt x="437322" y="1133060"/>
                  </a:lnTo>
                  <a:cubicBezTo>
                    <a:pt x="397565" y="1159564"/>
                    <a:pt x="344556" y="1172816"/>
                    <a:pt x="318052" y="1212573"/>
                  </a:cubicBezTo>
                  <a:cubicBezTo>
                    <a:pt x="304800" y="1232451"/>
                    <a:pt x="296276" y="1256476"/>
                    <a:pt x="278296" y="1272208"/>
                  </a:cubicBezTo>
                  <a:cubicBezTo>
                    <a:pt x="242337" y="1303672"/>
                    <a:pt x="206808" y="1351721"/>
                    <a:pt x="159026" y="1351721"/>
                  </a:cubicBezTo>
                  <a:lnTo>
                    <a:pt x="0" y="1351721"/>
                  </a:lnTo>
                </a:path>
              </a:pathLst>
            </a:custGeom>
            <a:ln w="762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</p:grpSp>
      <p:sp>
        <p:nvSpPr>
          <p:cNvPr id="32788" name="Foliennummernplatzhalt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A281E8F-D0A9-4499-86C3-6542962E8F8C}" type="slidenum">
              <a:rPr lang="de-DE" altLang="de-DE" smtClean="0"/>
              <a:pPr/>
              <a:t>4</a:t>
            </a:fld>
            <a:endParaRPr lang="de-DE" altLang="de-DE" smtClean="0"/>
          </a:p>
        </p:txBody>
      </p:sp>
      <p:sp>
        <p:nvSpPr>
          <p:cNvPr id="32" name="Gestreifter Pfeil nach rechts 31"/>
          <p:cNvSpPr/>
          <p:nvPr/>
        </p:nvSpPr>
        <p:spPr>
          <a:xfrm>
            <a:off x="467544" y="1844824"/>
            <a:ext cx="1368425" cy="792163"/>
          </a:xfrm>
          <a:prstGeom prst="stripedRight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dirty="0">
                <a:solidFill>
                  <a:schemeClr val="tx1"/>
                </a:solidFill>
              </a:rPr>
              <a:t>Wind</a:t>
            </a:r>
          </a:p>
        </p:txBody>
      </p:sp>
      <p:cxnSp>
        <p:nvCxnSpPr>
          <p:cNvPr id="35" name="Gerade Verbindung 34"/>
          <p:cNvCxnSpPr>
            <a:stCxn id="12" idx="4"/>
          </p:cNvCxnSpPr>
          <p:nvPr/>
        </p:nvCxnSpPr>
        <p:spPr>
          <a:xfrm>
            <a:off x="755578" y="4269433"/>
            <a:ext cx="8316415" cy="14638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37"/>
          <p:cNvCxnSpPr>
            <a:stCxn id="12" idx="0"/>
          </p:cNvCxnSpPr>
          <p:nvPr/>
        </p:nvCxnSpPr>
        <p:spPr>
          <a:xfrm flipV="1">
            <a:off x="755578" y="2276872"/>
            <a:ext cx="8316415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Ellipse 41"/>
          <p:cNvSpPr/>
          <p:nvPr/>
        </p:nvSpPr>
        <p:spPr bwMode="auto">
          <a:xfrm>
            <a:off x="5580113" y="2708921"/>
            <a:ext cx="936104" cy="244827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44" name="Ellipse 43"/>
          <p:cNvSpPr/>
          <p:nvPr/>
        </p:nvSpPr>
        <p:spPr bwMode="auto">
          <a:xfrm>
            <a:off x="1907704" y="3212976"/>
            <a:ext cx="720080" cy="129614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45" name="Ellipse 44"/>
          <p:cNvSpPr/>
          <p:nvPr/>
        </p:nvSpPr>
        <p:spPr bwMode="auto">
          <a:xfrm>
            <a:off x="3563888" y="2996953"/>
            <a:ext cx="864095" cy="18002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46" name="Ellipse 45"/>
          <p:cNvSpPr/>
          <p:nvPr/>
        </p:nvSpPr>
        <p:spPr bwMode="auto">
          <a:xfrm>
            <a:off x="7668344" y="2411855"/>
            <a:ext cx="1098585" cy="317738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50" name="Textfeld 49"/>
          <p:cNvSpPr txBox="1"/>
          <p:nvPr/>
        </p:nvSpPr>
        <p:spPr>
          <a:xfrm>
            <a:off x="2051720" y="1052736"/>
            <a:ext cx="6408712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de-DE" dirty="0" smtClean="0"/>
              <a:t>  </a:t>
            </a:r>
            <a:r>
              <a:rPr lang="sv-SE" dirty="0"/>
              <a:t>Buller </a:t>
            </a:r>
            <a:r>
              <a:rPr lang="sv-SE" dirty="0" smtClean="0"/>
              <a:t>generaras </a:t>
            </a:r>
            <a:r>
              <a:rPr lang="sv-SE" dirty="0"/>
              <a:t>över hela rotorytan</a:t>
            </a:r>
            <a:endParaRPr lang="de-DE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de-DE" dirty="0" smtClean="0"/>
              <a:t>  </a:t>
            </a:r>
            <a:r>
              <a:rPr lang="sv-SE" dirty="0" smtClean="0"/>
              <a:t>Fokuserat ljudutbredning </a:t>
            </a:r>
            <a:r>
              <a:rPr lang="sv-SE" dirty="0"/>
              <a:t>, särskilt </a:t>
            </a:r>
            <a:r>
              <a:rPr lang="sv-SE" dirty="0" smtClean="0"/>
              <a:t>i medvind</a:t>
            </a:r>
            <a:endParaRPr lang="de-DE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de-DE" dirty="0" smtClean="0"/>
              <a:t>  </a:t>
            </a:r>
            <a:r>
              <a:rPr lang="sv-SE" dirty="0"/>
              <a:t>Minskad </a:t>
            </a:r>
            <a:r>
              <a:rPr lang="sv-SE" dirty="0" smtClean="0"/>
              <a:t>dämpning vid högre höjd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de-DE" dirty="0" smtClean="0"/>
              <a:t>  Ljud leds genom marken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de-DE" dirty="0" smtClean="0"/>
          </a:p>
          <a:p>
            <a:pPr>
              <a:buFont typeface="Arial" pitchFamily="34" charset="0"/>
              <a:buChar char="•"/>
            </a:pPr>
            <a:endParaRPr lang="de-DE" dirty="0"/>
          </a:p>
        </p:txBody>
      </p:sp>
      <p:pic>
        <p:nvPicPr>
          <p:cNvPr id="53" name="Picture 2" descr="C:\Users\tfqs03\AppData\Local\Microsoft\Windows\Temporary Internet Files\Content.IE5\K36WEBWW\MC900434233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79912" y="5561857"/>
            <a:ext cx="2339751" cy="1296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907" y="536197"/>
            <a:ext cx="8980186" cy="578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4490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171" y="-34588"/>
            <a:ext cx="8229600" cy="1143000"/>
          </a:xfrm>
        </p:spPr>
        <p:txBody>
          <a:bodyPr>
            <a:normAutofit/>
          </a:bodyPr>
          <a:lstStyle/>
          <a:p>
            <a:r>
              <a:rPr lang="de-DE" dirty="0" smtClean="0"/>
              <a:t>Fel vid ljudmätningar</a:t>
            </a:r>
            <a:endParaRPr lang="de-DE" dirty="0"/>
          </a:p>
        </p:txBody>
      </p:sp>
      <p:pic>
        <p:nvPicPr>
          <p:cNvPr id="4" name="Inhaltsplatzhalt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54358"/>
            <a:ext cx="3384376" cy="232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1754358"/>
            <a:ext cx="3528392" cy="2402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hteck 10"/>
          <p:cNvSpPr/>
          <p:nvPr/>
        </p:nvSpPr>
        <p:spPr>
          <a:xfrm>
            <a:off x="5436096" y="4526144"/>
            <a:ext cx="21371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Källa: </a:t>
            </a:r>
            <a:r>
              <a:rPr lang="de-DE" dirty="0"/>
              <a:t>Fraunhofer IPB</a:t>
            </a:r>
          </a:p>
        </p:txBody>
      </p:sp>
      <p:sp>
        <p:nvSpPr>
          <p:cNvPr id="12" name="Rechteck 11"/>
          <p:cNvSpPr/>
          <p:nvPr/>
        </p:nvSpPr>
        <p:spPr>
          <a:xfrm>
            <a:off x="886431" y="4526144"/>
            <a:ext cx="21145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Källa: </a:t>
            </a:r>
            <a:r>
              <a:rPr lang="de-DE" dirty="0"/>
              <a:t>Steven Cooper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de-DE" dirty="0" smtClean="0"/>
              <a:t>Lågfrekvent 0 – 10 Hz</a:t>
            </a:r>
            <a:endParaRPr lang="de-DE" dirty="0"/>
          </a:p>
        </p:txBody>
      </p:sp>
      <p:pic>
        <p:nvPicPr>
          <p:cNvPr id="4" name="Inhaltsplatzhalter 3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772816"/>
            <a:ext cx="7920880" cy="2990261"/>
          </a:xfrm>
          <a:prstGeom prst="rect">
            <a:avLst/>
          </a:prstGeom>
        </p:spPr>
      </p:pic>
      <p:sp>
        <p:nvSpPr>
          <p:cNvPr id="6" name="Rechteck 5"/>
          <p:cNvSpPr/>
          <p:nvPr/>
        </p:nvSpPr>
        <p:spPr>
          <a:xfrm>
            <a:off x="2339752" y="4653136"/>
            <a:ext cx="39212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Källa: </a:t>
            </a:r>
            <a:r>
              <a:rPr lang="de-DE" dirty="0"/>
              <a:t>Michael Bahtiarian, Allan Beaudry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30 dB, 40 dB ... Vad betyder det?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de-DE" dirty="0" smtClean="0"/>
              <a:t>10 </a:t>
            </a:r>
            <a:r>
              <a:rPr lang="de-DE" dirty="0"/>
              <a:t>dB </a:t>
            </a:r>
            <a:r>
              <a:rPr lang="de-DE" dirty="0" smtClean="0"/>
              <a:t>mer ger en fördubbling av volymen i hörbar frekvens</a:t>
            </a:r>
            <a:endParaRPr lang="de-DE" dirty="0"/>
          </a:p>
          <a:p>
            <a:endParaRPr lang="de-DE" dirty="0" smtClean="0"/>
          </a:p>
          <a:p>
            <a:r>
              <a:rPr lang="sv-SE" dirty="0" smtClean="0"/>
              <a:t>5 </a:t>
            </a:r>
            <a:r>
              <a:rPr lang="sv-SE" dirty="0"/>
              <a:t>dB mer ger en fördubbling av volymen i </a:t>
            </a:r>
            <a:r>
              <a:rPr lang="sv-SE" dirty="0" smtClean="0"/>
              <a:t>låg frekvens</a:t>
            </a:r>
          </a:p>
          <a:p>
            <a:endParaRPr lang="sv-SE" dirty="0"/>
          </a:p>
          <a:p>
            <a:r>
              <a:rPr lang="sv-SE" dirty="0"/>
              <a:t>10 dB mer ger en </a:t>
            </a:r>
            <a:r>
              <a:rPr lang="sv-SE" dirty="0" smtClean="0"/>
              <a:t>fyrdubbling </a:t>
            </a:r>
            <a:r>
              <a:rPr lang="sv-SE" dirty="0"/>
              <a:t>av volymen i </a:t>
            </a:r>
            <a:r>
              <a:rPr lang="sv-SE" dirty="0" smtClean="0"/>
              <a:t>låg frekvens</a:t>
            </a:r>
          </a:p>
          <a:p>
            <a:endParaRPr lang="sv-SE" dirty="0"/>
          </a:p>
          <a:p>
            <a:pPr marL="0" indent="0" algn="ctr">
              <a:buNone/>
            </a:pPr>
            <a:r>
              <a:rPr lang="de-DE" dirty="0" smtClean="0"/>
              <a:t>Då skallrar porselinet i skåpet!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346521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Mätning ska göras utan ljudfilter</a:t>
            </a:r>
            <a:endParaRPr lang="de-D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688" y="1417638"/>
            <a:ext cx="4945732" cy="49457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166</Words>
  <Application>Microsoft Office PowerPoint</Application>
  <PresentationFormat>Bildspel på skärmen (4:3)</PresentationFormat>
  <Paragraphs>48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0" baseType="lpstr">
      <vt:lpstr>Larissa-Design</vt:lpstr>
      <vt:lpstr>Föråldrade riktlinjer, föreskrifter och tekniska begränsningar    Dipl.Ing. Bernd Töpperwien</vt:lpstr>
      <vt:lpstr>Bild 2</vt:lpstr>
      <vt:lpstr>Ljud från Vindkraftverk</vt:lpstr>
      <vt:lpstr>Realistiskt ljudutbredning</vt:lpstr>
      <vt:lpstr>Bild 5</vt:lpstr>
      <vt:lpstr>Fel vid ljudmätningar</vt:lpstr>
      <vt:lpstr>Lågfrekvent 0 – 10 Hz</vt:lpstr>
      <vt:lpstr>30 dB, 40 dB ... Vad betyder det?</vt:lpstr>
      <vt:lpstr>Mätning ska göras utan ljudfilter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Veraltete Normen und Regelwerke, technische Randbedingungen</dc:title>
  <dc:creator>HP</dc:creator>
  <cp:lastModifiedBy>Carolina</cp:lastModifiedBy>
  <cp:revision>14</cp:revision>
  <dcterms:created xsi:type="dcterms:W3CDTF">2016-02-01T10:44:31Z</dcterms:created>
  <dcterms:modified xsi:type="dcterms:W3CDTF">2019-01-16T12:17:19Z</dcterms:modified>
</cp:coreProperties>
</file>